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Hogyan nyerhet az Y </a:t>
            </a:r>
            <a:r>
              <a:rPr lang="hu-HU" dirty="0" smtClean="0"/>
              <a:t>és a </a:t>
            </a:r>
            <a:r>
              <a:rPr lang="hu-HU" dirty="0"/>
              <a:t>Z generáció a XXI. században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cap="all" dirty="0" smtClean="0"/>
              <a:t>II. Fiatalok a vidékért – A vidék a fiatalokért </a:t>
            </a:r>
          </a:p>
          <a:p>
            <a:r>
              <a:rPr lang="hu-HU" b="1" cap="all" dirty="0" smtClean="0"/>
              <a:t>KONFERENCIA</a:t>
            </a:r>
            <a:endParaRPr lang="hu-HU" b="1" cap="all" dirty="0"/>
          </a:p>
          <a:p>
            <a:endParaRPr lang="hu-HU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423334" y="6125168"/>
            <a:ext cx="4532670" cy="419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 cap="all" dirty="0" smtClean="0"/>
              <a:t>Filáj Gábor – </a:t>
            </a:r>
            <a:r>
              <a:rPr lang="hu-HU" b="1" dirty="0" smtClean="0"/>
              <a:t>Umbrella Consulting Kft.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865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3534" y="2328334"/>
            <a:ext cx="8596668" cy="1320800"/>
          </a:xfrm>
        </p:spPr>
        <p:txBody>
          <a:bodyPr/>
          <a:lstStyle/>
          <a:p>
            <a:r>
              <a:rPr lang="hu-HU" dirty="0" smtClean="0"/>
              <a:t>Nem jobb, nem rosszabb, Y generációs…</a:t>
            </a:r>
            <a:endParaRPr lang="hu-HU" dirty="0"/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753534" y="37592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0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Témák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Mobilitás cél, vagy eszköz?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pl-PL" dirty="0"/>
              <a:t>Mi jellemző ma az Y és Z korosztályra</a:t>
            </a:r>
            <a:r>
              <a:rPr lang="pl-PL" dirty="0" smtClean="0"/>
              <a:t>?</a:t>
            </a:r>
          </a:p>
          <a:p>
            <a:endParaRPr lang="pl-PL" dirty="0" smtClean="0"/>
          </a:p>
          <a:p>
            <a:r>
              <a:rPr lang="pl-PL" dirty="0" smtClean="0"/>
              <a:t>Y generációs prioritások?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Mire kell figyelnie a munkáltatóknak a jövőben?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Mivel támogathatjuk a jelen és jövő nemzedékét?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39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Mobilitás cél, vagy eszköz?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2400" dirty="0" smtClean="0"/>
              <a:t>Az már a múlté, </a:t>
            </a:r>
            <a:r>
              <a:rPr lang="hu-HU" sz="2400" dirty="0"/>
              <a:t>hogy </a:t>
            </a:r>
            <a:r>
              <a:rPr lang="hu-HU" sz="2400" dirty="0" smtClean="0"/>
              <a:t> </a:t>
            </a:r>
            <a:r>
              <a:rPr lang="hu-HU" sz="2400" dirty="0"/>
              <a:t>az emberek keresik az </a:t>
            </a:r>
            <a:r>
              <a:rPr lang="hu-HU" sz="2400" dirty="0" smtClean="0"/>
              <a:t>állásokat.</a:t>
            </a:r>
            <a:endParaRPr lang="hu-HU" sz="2400" dirty="0"/>
          </a:p>
          <a:p>
            <a:pPr marL="0" indent="0" algn="ctr">
              <a:buNone/>
            </a:pPr>
            <a:endParaRPr lang="hu-HU" sz="2400" b="1" dirty="0" smtClean="0"/>
          </a:p>
          <a:p>
            <a:pPr marL="0" indent="0" algn="ctr">
              <a:buNone/>
            </a:pPr>
            <a:r>
              <a:rPr lang="hu-HU" sz="2800" b="1" dirty="0" smtClean="0"/>
              <a:t>Ma </a:t>
            </a:r>
            <a:r>
              <a:rPr lang="hu-HU" sz="2800" b="1" dirty="0"/>
              <a:t>az állások keresik az embereket</a:t>
            </a:r>
            <a:r>
              <a:rPr lang="hu-HU" sz="2800" b="1" dirty="0" smtClean="0"/>
              <a:t>.</a:t>
            </a:r>
          </a:p>
          <a:p>
            <a:pPr marL="0" indent="0" algn="ctr">
              <a:buNone/>
            </a:pPr>
            <a:endParaRPr lang="hu-HU" sz="2400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844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59333" cy="1320800"/>
          </a:xfrm>
        </p:spPr>
        <p:txBody>
          <a:bodyPr/>
          <a:lstStyle/>
          <a:p>
            <a:r>
              <a:rPr lang="pl-PL" dirty="0"/>
              <a:t>Mi jellemző ma az Y és Z korosztályra</a:t>
            </a:r>
            <a:r>
              <a:rPr lang="pl-PL" dirty="0" smtClean="0"/>
              <a:t>?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60000"/>
              </a:lnSpc>
              <a:buFont typeface="+mj-lt"/>
              <a:buAutoNum type="arabicPeriod"/>
            </a:pPr>
            <a:r>
              <a:rPr lang="hu-HU" sz="1600" b="1" dirty="0"/>
              <a:t>2020</a:t>
            </a:r>
            <a:r>
              <a:rPr lang="hu-HU" sz="1600" dirty="0"/>
              <a:t>-ra várhatóan a </a:t>
            </a:r>
            <a:r>
              <a:rPr lang="hu-HU" sz="1600" b="1" dirty="0"/>
              <a:t>munkaerőpiac felét </a:t>
            </a:r>
            <a:r>
              <a:rPr lang="hu-HU" sz="1600" dirty="0"/>
              <a:t>a két legújabb felnőtt generáció, az Y és a Z tagjai teszik majd ki</a:t>
            </a:r>
          </a:p>
          <a:p>
            <a:pPr lvl="0">
              <a:lnSpc>
                <a:spcPct val="160000"/>
              </a:lnSpc>
              <a:buFont typeface="+mj-lt"/>
              <a:buAutoNum type="arabicPeriod"/>
            </a:pPr>
            <a:r>
              <a:rPr lang="hu-HU" sz="1600" dirty="0" smtClean="0"/>
              <a:t>Az </a:t>
            </a:r>
            <a:r>
              <a:rPr lang="hu-HU" sz="1600" b="1" dirty="0" smtClean="0"/>
              <a:t>Y </a:t>
            </a:r>
            <a:r>
              <a:rPr lang="hu-HU" sz="1600" b="1" dirty="0"/>
              <a:t>pedig 6-7 állásban gondolkodik </a:t>
            </a:r>
            <a:r>
              <a:rPr lang="hu-HU" sz="1600" dirty="0"/>
              <a:t>élete </a:t>
            </a:r>
            <a:r>
              <a:rPr lang="hu-HU" sz="1600" dirty="0" smtClean="0"/>
              <a:t>során</a:t>
            </a:r>
            <a:endParaRPr lang="hu-HU" sz="1600" dirty="0"/>
          </a:p>
          <a:p>
            <a:pPr lvl="0">
              <a:lnSpc>
                <a:spcPct val="160000"/>
              </a:lnSpc>
              <a:buFont typeface="+mj-lt"/>
              <a:buAutoNum type="arabicPeriod"/>
            </a:pPr>
            <a:r>
              <a:rPr lang="hu-HU" sz="1600" b="1" dirty="0" smtClean="0"/>
              <a:t>A </a:t>
            </a:r>
            <a:r>
              <a:rPr lang="hu-HU" sz="1600" b="1" dirty="0" err="1" smtClean="0"/>
              <a:t>lifelong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learning</a:t>
            </a:r>
            <a:endParaRPr lang="hu-HU" sz="1600" b="1" dirty="0" smtClean="0"/>
          </a:p>
          <a:p>
            <a:pPr marL="457200" lvl="0" indent="-457200">
              <a:lnSpc>
                <a:spcPct val="160000"/>
              </a:lnSpc>
              <a:buFont typeface="+mj-lt"/>
              <a:buAutoNum type="arabicPeriod"/>
            </a:pPr>
            <a:r>
              <a:rPr lang="hu-HU" sz="1600" b="1" dirty="0"/>
              <a:t>Web 2.0 lét, </a:t>
            </a:r>
            <a:r>
              <a:rPr lang="hu-HU" sz="1600" dirty="0"/>
              <a:t>nehezen találják fel magukat az offline világban</a:t>
            </a:r>
          </a:p>
          <a:p>
            <a:pPr lvl="0">
              <a:lnSpc>
                <a:spcPct val="160000"/>
              </a:lnSpc>
              <a:buFont typeface="+mj-lt"/>
              <a:buAutoNum type="arabicPeriod"/>
            </a:pPr>
            <a:r>
              <a:rPr lang="hu-HU" sz="1600" b="1" dirty="0"/>
              <a:t> Y </a:t>
            </a:r>
            <a:r>
              <a:rPr lang="hu-HU" sz="1600" b="1" dirty="0" smtClean="0"/>
              <a:t>gyorsabb </a:t>
            </a:r>
            <a:r>
              <a:rPr lang="hu-HU" sz="1600" dirty="0" smtClean="0"/>
              <a:t>munkavégzésre képes, viszont számára fontos a </a:t>
            </a:r>
            <a:r>
              <a:rPr lang="hu-HU" sz="1600" dirty="0" err="1" smtClean="0"/>
              <a:t>life-work</a:t>
            </a:r>
            <a:r>
              <a:rPr lang="hu-HU" sz="1600" dirty="0" smtClean="0"/>
              <a:t> </a:t>
            </a:r>
            <a:r>
              <a:rPr lang="hu-HU" sz="1600" dirty="0" err="1" smtClean="0"/>
              <a:t>balance</a:t>
            </a:r>
            <a:endParaRPr lang="hu-HU" sz="1600" b="1" dirty="0" smtClean="0"/>
          </a:p>
          <a:p>
            <a:pPr lvl="0">
              <a:lnSpc>
                <a:spcPct val="160000"/>
              </a:lnSpc>
              <a:buFont typeface="+mj-lt"/>
              <a:buAutoNum type="arabicPeriod"/>
            </a:pPr>
            <a:r>
              <a:rPr lang="hu-HU" sz="1600" b="1" dirty="0" err="1" smtClean="0"/>
              <a:t>Multitasking</a:t>
            </a:r>
            <a:r>
              <a:rPr lang="hu-HU" sz="1600" dirty="0" smtClean="0"/>
              <a:t> </a:t>
            </a:r>
            <a:r>
              <a:rPr lang="hu-HU" sz="1600" dirty="0"/>
              <a:t>felhasználó</a:t>
            </a:r>
          </a:p>
          <a:p>
            <a:pPr lvl="0">
              <a:lnSpc>
                <a:spcPct val="160000"/>
              </a:lnSpc>
              <a:buFont typeface="+mj-lt"/>
              <a:buAutoNum type="arabicPeriod"/>
            </a:pPr>
            <a:r>
              <a:rPr lang="hu-HU" sz="1600" dirty="0" smtClean="0"/>
              <a:t>Az </a:t>
            </a:r>
            <a:r>
              <a:rPr lang="hu-HU" sz="1600" dirty="0"/>
              <a:t>egyik legnagyobb </a:t>
            </a:r>
            <a:r>
              <a:rPr lang="hu-HU" sz="1600" dirty="0" smtClean="0"/>
              <a:t>probléma: </a:t>
            </a:r>
            <a:r>
              <a:rPr lang="hu-HU" sz="1600" b="1" dirty="0" smtClean="0"/>
              <a:t>stressz</a:t>
            </a:r>
          </a:p>
          <a:p>
            <a:pPr lvl="0">
              <a:lnSpc>
                <a:spcPct val="200000"/>
              </a:lnSpc>
              <a:buFont typeface="+mj-lt"/>
              <a:buAutoNum type="arabicPeriod"/>
            </a:pPr>
            <a:endParaRPr lang="hu-HU" b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76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Y generációs prioritások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fizetés</a:t>
            </a:r>
          </a:p>
          <a:p>
            <a:r>
              <a:rPr lang="hu-HU" dirty="0" smtClean="0"/>
              <a:t>csapat/csapatmunka</a:t>
            </a:r>
          </a:p>
          <a:p>
            <a:r>
              <a:rPr lang="hu-HU" dirty="0" smtClean="0"/>
              <a:t>a karrier</a:t>
            </a:r>
          </a:p>
          <a:p>
            <a:r>
              <a:rPr lang="hu-HU" dirty="0" smtClean="0"/>
              <a:t>a </a:t>
            </a:r>
            <a:r>
              <a:rPr lang="hu-HU" dirty="0"/>
              <a:t>munkahely jó </a:t>
            </a:r>
            <a:r>
              <a:rPr lang="hu-HU" dirty="0" smtClean="0"/>
              <a:t>megközelíthetősége </a:t>
            </a:r>
          </a:p>
          <a:p>
            <a:r>
              <a:rPr lang="hu-HU" dirty="0" smtClean="0"/>
              <a:t>a </a:t>
            </a:r>
            <a:r>
              <a:rPr lang="hu-HU" dirty="0"/>
              <a:t>barátságos munkahelyi </a:t>
            </a:r>
            <a:r>
              <a:rPr lang="hu-HU" dirty="0" smtClean="0"/>
              <a:t>környezet </a:t>
            </a:r>
          </a:p>
          <a:p>
            <a:r>
              <a:rPr lang="hu-HU" dirty="0" smtClean="0"/>
              <a:t>rugalmasság </a:t>
            </a:r>
          </a:p>
          <a:p>
            <a:r>
              <a:rPr lang="hu-HU" dirty="0" smtClean="0"/>
              <a:t>gyakori visszajelzések</a:t>
            </a:r>
          </a:p>
          <a:p>
            <a:r>
              <a:rPr lang="hu-HU" dirty="0" smtClean="0"/>
              <a:t>a </a:t>
            </a:r>
            <a:r>
              <a:rPr lang="hu-HU" dirty="0"/>
              <a:t>pörgős </a:t>
            </a:r>
            <a:r>
              <a:rPr lang="hu-HU" dirty="0" smtClean="0"/>
              <a:t>feladatok</a:t>
            </a:r>
          </a:p>
          <a:p>
            <a:r>
              <a:rPr lang="hu-HU" dirty="0" smtClean="0"/>
              <a:t>más </a:t>
            </a:r>
            <a:r>
              <a:rPr lang="hu-HU" dirty="0"/>
              <a:t>pozíciók </a:t>
            </a:r>
            <a:r>
              <a:rPr lang="hu-HU" dirty="0" smtClean="0"/>
              <a:t>kipróbálása</a:t>
            </a:r>
          </a:p>
          <a:p>
            <a:r>
              <a:rPr lang="hu-HU" dirty="0" smtClean="0"/>
              <a:t>a munkáltatói </a:t>
            </a:r>
            <a:r>
              <a:rPr lang="hu-HU" dirty="0" err="1" smtClean="0"/>
              <a:t>brand</a:t>
            </a:r>
            <a:r>
              <a:rPr lang="hu-HU" dirty="0" smtClean="0"/>
              <a:t> (munkahelyi márka)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06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0335" y="609600"/>
            <a:ext cx="9005531" cy="1320800"/>
          </a:xfrm>
        </p:spPr>
        <p:txBody>
          <a:bodyPr>
            <a:normAutofit fontScale="90000"/>
          </a:bodyPr>
          <a:lstStyle/>
          <a:p>
            <a:r>
              <a:rPr lang="pl-PL" dirty="0"/>
              <a:t>Mire kell figyelnie a munkáltatóknak a jövőben?</a:t>
            </a:r>
            <a:br>
              <a:rPr lang="pl-PL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sz="2200" dirty="0" smtClean="0"/>
              <a:t>A </a:t>
            </a:r>
            <a:r>
              <a:rPr lang="hu-HU" sz="2200" dirty="0"/>
              <a:t>XXI. században a kreatív emberekért folyik a harc, mivel a növekedés és a kreativitás szorosan összefügg. </a:t>
            </a:r>
          </a:p>
          <a:p>
            <a:pPr marL="0" indent="0" algn="ctr">
              <a:buNone/>
            </a:pPr>
            <a:endParaRPr lang="hu-HU" sz="2200" dirty="0" smtClean="0"/>
          </a:p>
          <a:p>
            <a:pPr marL="0" indent="0" algn="ctr">
              <a:buNone/>
            </a:pPr>
            <a:endParaRPr lang="hu-HU" sz="2200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b="1" dirty="0" smtClean="0"/>
              <a:t>Ennek </a:t>
            </a:r>
            <a:r>
              <a:rPr lang="hu-HU" b="1" dirty="0"/>
              <a:t>a harcnak nem a nemzetek lesznek a </a:t>
            </a:r>
            <a:r>
              <a:rPr lang="hu-HU" b="1" dirty="0">
                <a:solidFill>
                  <a:schemeClr val="accent5"/>
                </a:solidFill>
              </a:rPr>
              <a:t>nyertes</a:t>
            </a:r>
            <a:r>
              <a:rPr lang="hu-HU" b="1" dirty="0"/>
              <a:t>ei, hanem azok a </a:t>
            </a:r>
            <a:r>
              <a:rPr lang="hu-HU" b="1" dirty="0">
                <a:solidFill>
                  <a:schemeClr val="accent5"/>
                </a:solidFill>
              </a:rPr>
              <a:t>városok</a:t>
            </a:r>
            <a:r>
              <a:rPr lang="hu-HU" b="1" dirty="0"/>
              <a:t> és a régiók, amelyekben a </a:t>
            </a:r>
            <a:r>
              <a:rPr lang="hu-HU" b="1" dirty="0">
                <a:solidFill>
                  <a:schemeClr val="accent5"/>
                </a:solidFill>
              </a:rPr>
              <a:t>3T</a:t>
            </a:r>
            <a:r>
              <a:rPr lang="hu-HU" b="1" dirty="0"/>
              <a:t> együtt megtalálható.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Richard </a:t>
            </a:r>
            <a:r>
              <a:rPr lang="hu-HU" dirty="0" smtClean="0"/>
              <a:t>Florida: Kreatív osztály migrációja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90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66199" cy="1320800"/>
          </a:xfrm>
        </p:spPr>
        <p:txBody>
          <a:bodyPr>
            <a:normAutofit fontScale="90000"/>
          </a:bodyPr>
          <a:lstStyle/>
          <a:p>
            <a:r>
              <a:rPr lang="pl-PL" dirty="0"/>
              <a:t>Mire kell figyelnie a munkáltatóknak a jövőben?</a:t>
            </a:r>
            <a:br>
              <a:rPr lang="pl-PL" dirty="0"/>
            </a:br>
            <a:r>
              <a:rPr lang="pl-PL" b="1" dirty="0" smtClean="0">
                <a:solidFill>
                  <a:schemeClr val="tx1"/>
                </a:solidFill>
              </a:rPr>
              <a:t>3T modell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hu-HU" sz="4500" b="1" dirty="0" smtClean="0"/>
              <a:t>Technológia</a:t>
            </a:r>
          </a:p>
          <a:p>
            <a:pPr marL="0" indent="0" algn="ctr">
              <a:buNone/>
            </a:pPr>
            <a:r>
              <a:rPr lang="hu-HU" sz="2800" i="1" dirty="0" smtClean="0"/>
              <a:t>csúcstechnológiai </a:t>
            </a:r>
            <a:r>
              <a:rPr lang="hu-HU" sz="2800" i="1" dirty="0"/>
              <a:t>központok, amelyek vonzzák a tehetséges </a:t>
            </a:r>
            <a:r>
              <a:rPr lang="hu-HU" sz="2800" i="1" dirty="0" smtClean="0"/>
              <a:t>munkavállalókat</a:t>
            </a:r>
          </a:p>
          <a:p>
            <a:pPr marL="0" indent="0" algn="ctr">
              <a:buNone/>
            </a:pPr>
            <a:r>
              <a:rPr lang="hu-HU" sz="2800" i="1" dirty="0" smtClean="0"/>
              <a:t>(</a:t>
            </a:r>
            <a:r>
              <a:rPr lang="hu-HU" sz="2800" i="1" dirty="0" err="1" smtClean="0"/>
              <a:t>pull</a:t>
            </a:r>
            <a:r>
              <a:rPr lang="hu-HU" sz="2800" i="1" dirty="0" smtClean="0"/>
              <a:t>, húzó hatás a mobilitásban)</a:t>
            </a:r>
            <a:endParaRPr lang="hu-HU" sz="2800" i="1" dirty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 </a:t>
            </a:r>
            <a:r>
              <a:rPr lang="hu-HU" sz="4600" b="1" dirty="0" smtClean="0"/>
              <a:t>Tehetség</a:t>
            </a:r>
            <a:endParaRPr lang="hu-HU" sz="4600" b="1" dirty="0"/>
          </a:p>
          <a:p>
            <a:pPr marL="0" indent="0" algn="ctr">
              <a:buNone/>
            </a:pPr>
            <a:r>
              <a:rPr lang="hu-HU" sz="2800" i="1" dirty="0"/>
              <a:t>kreatív emberek, vállalkozók, programozók, szakemberek, művészek</a:t>
            </a:r>
          </a:p>
          <a:p>
            <a:pPr marL="0" indent="0" algn="ctr">
              <a:buNone/>
            </a:pPr>
            <a:r>
              <a:rPr lang="hu-HU" sz="2800" i="1" dirty="0" smtClean="0"/>
              <a:t>(Használható </a:t>
            </a:r>
            <a:r>
              <a:rPr lang="hu-HU" sz="2800" i="1" dirty="0"/>
              <a:t>tudás, </a:t>
            </a:r>
            <a:r>
              <a:rPr lang="hu-HU" sz="2800" i="1" dirty="0" smtClean="0"/>
              <a:t>gondolkodás)</a:t>
            </a:r>
            <a:endParaRPr lang="hu-HU" sz="2800" i="1" dirty="0"/>
          </a:p>
          <a:p>
            <a:pPr marL="0" indent="0" algn="ctr">
              <a:buNone/>
            </a:pPr>
            <a:endParaRPr lang="hu-HU" sz="4500" b="1" dirty="0" smtClean="0"/>
          </a:p>
          <a:p>
            <a:pPr marL="0" indent="0" algn="ctr">
              <a:buNone/>
            </a:pPr>
            <a:r>
              <a:rPr lang="hu-HU" sz="4500" b="1" dirty="0" smtClean="0"/>
              <a:t>Tolerancia</a:t>
            </a:r>
            <a:endParaRPr lang="hu-HU" sz="4500" b="1" dirty="0"/>
          </a:p>
          <a:p>
            <a:pPr marL="0" indent="0" algn="ctr">
              <a:buNone/>
            </a:pPr>
            <a:r>
              <a:rPr lang="hu-HU" sz="2800" i="1" dirty="0"/>
              <a:t>befogadó társadalmi-kulturális környezet, bevándorlás és multikulturalizmus elfogadása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6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negyedik „T”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hu-HU" sz="2500" b="1" dirty="0"/>
              <a:t>Távlatok</a:t>
            </a:r>
          </a:p>
          <a:p>
            <a:pPr marL="0" indent="0" algn="ctr">
              <a:lnSpc>
                <a:spcPct val="80000"/>
              </a:lnSpc>
              <a:buNone/>
            </a:pPr>
            <a:endParaRPr lang="hu-HU" sz="1500" i="1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hu-HU" sz="1500" i="1" dirty="0" smtClean="0"/>
              <a:t>megfelelő </a:t>
            </a:r>
            <a:r>
              <a:rPr lang="hu-HU" sz="1500" i="1" dirty="0"/>
              <a:t>perspektívában való gondolkodás, a 3T csak akkor érvényesülhet, ha a munkaadók hosszú távon vonzzák a </a:t>
            </a:r>
            <a:r>
              <a:rPr lang="hu-HU" sz="1500" i="1" dirty="0" smtClean="0"/>
              <a:t>kreatívokat</a:t>
            </a:r>
            <a:endParaRPr lang="hu-HU" sz="1500" i="1" dirty="0"/>
          </a:p>
          <a:p>
            <a:pPr marL="0" indent="0" algn="ctr">
              <a:lnSpc>
                <a:spcPct val="80000"/>
              </a:lnSpc>
              <a:buNone/>
            </a:pPr>
            <a:endParaRPr lang="hu-HU" sz="1500" i="1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hu-HU" sz="1500" i="1" dirty="0" smtClean="0"/>
              <a:t>A kreativitás </a:t>
            </a:r>
            <a:r>
              <a:rPr lang="hu-HU" sz="1500" i="1" dirty="0"/>
              <a:t>kibontakozásához ösztönző közösségekre van szükség, amelyekben hosszú távon létrejön a bizalom és a </a:t>
            </a:r>
            <a:r>
              <a:rPr lang="hu-HU" sz="1500" i="1" dirty="0" smtClean="0"/>
              <a:t>tolerancia</a:t>
            </a:r>
            <a:endParaRPr lang="hu-HU" sz="1500" i="1" dirty="0"/>
          </a:p>
          <a:p>
            <a:pPr marL="0" indent="0" algn="ctr">
              <a:lnSpc>
                <a:spcPct val="80000"/>
              </a:lnSpc>
              <a:buNone/>
            </a:pPr>
            <a:endParaRPr lang="hu-HU" sz="1500" i="1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hu-HU" sz="1500" i="1" dirty="0"/>
              <a:t> </a:t>
            </a:r>
            <a:r>
              <a:rPr lang="hu-HU" sz="1500" i="1" dirty="0" smtClean="0"/>
              <a:t>nem </a:t>
            </a:r>
            <a:r>
              <a:rPr lang="hu-HU" sz="1500" i="1" dirty="0"/>
              <a:t>sokra megyünk ha a kreatív embereket összegyűjtjük, kiszipolyozzuk, majd újakra </a:t>
            </a:r>
            <a:r>
              <a:rPr lang="hu-HU" sz="1500" i="1" dirty="0" smtClean="0"/>
              <a:t>cseréljük</a:t>
            </a:r>
            <a:endParaRPr lang="hu-HU" sz="1500" i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523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Mivel támogathatjuk a jelen és jövő nemzedékét?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hu-HU" dirty="0" smtClean="0"/>
          </a:p>
          <a:p>
            <a:pPr marL="0" lvl="0" indent="0">
              <a:buNone/>
            </a:pPr>
            <a:r>
              <a:rPr lang="hu-HU" sz="2000" b="1" dirty="0" smtClean="0"/>
              <a:t>fejleszteni kell…</a:t>
            </a:r>
          </a:p>
          <a:p>
            <a:pPr lvl="1"/>
            <a:r>
              <a:rPr lang="hu-HU" dirty="0" smtClean="0"/>
              <a:t>az </a:t>
            </a:r>
            <a:r>
              <a:rPr lang="hu-HU" dirty="0"/>
              <a:t>önismeretet, az önbizalmat (célokat)</a:t>
            </a:r>
          </a:p>
          <a:p>
            <a:pPr lvl="1"/>
            <a:r>
              <a:rPr lang="hu-HU" dirty="0" smtClean="0"/>
              <a:t>Az </a:t>
            </a:r>
            <a:r>
              <a:rPr lang="hu-HU" dirty="0" err="1"/>
              <a:t>asszertivitást</a:t>
            </a:r>
            <a:r>
              <a:rPr lang="hu-HU" dirty="0"/>
              <a:t> (vagyis a belső </a:t>
            </a:r>
            <a:r>
              <a:rPr lang="hu-HU" dirty="0" smtClean="0"/>
              <a:t>hatékonyságot, én üzenetek)</a:t>
            </a:r>
            <a:endParaRPr lang="hu-HU" dirty="0"/>
          </a:p>
          <a:p>
            <a:pPr marL="0" lvl="0" indent="0">
              <a:buNone/>
            </a:pPr>
            <a:endParaRPr lang="hu-HU" dirty="0" smtClean="0"/>
          </a:p>
          <a:p>
            <a:pPr marL="0" lvl="0" indent="0">
              <a:buNone/>
            </a:pPr>
            <a:endParaRPr lang="hu-HU" sz="2000" b="1" dirty="0" smtClean="0"/>
          </a:p>
          <a:p>
            <a:pPr marL="0" lvl="0" indent="0">
              <a:buNone/>
            </a:pPr>
            <a:r>
              <a:rPr lang="hu-HU" sz="2000" b="1" dirty="0" smtClean="0"/>
              <a:t>meg </a:t>
            </a:r>
            <a:r>
              <a:rPr lang="hu-HU" sz="2000" b="1" dirty="0"/>
              <a:t>kell </a:t>
            </a:r>
            <a:r>
              <a:rPr lang="hu-HU" sz="2000" b="1" dirty="0" smtClean="0"/>
              <a:t>tanítani, </a:t>
            </a:r>
            <a:r>
              <a:rPr lang="hu-HU" sz="2000" b="1" dirty="0"/>
              <a:t>hogy </a:t>
            </a:r>
            <a:r>
              <a:rPr lang="hu-HU" sz="2000" b="1" dirty="0" smtClean="0"/>
              <a:t>kell kezelni…</a:t>
            </a:r>
          </a:p>
          <a:p>
            <a:r>
              <a:rPr lang="hu-HU" sz="1600" dirty="0"/>
              <a:t> a stresszt és a konfliktusokat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631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376</Words>
  <Application>Microsoft Office PowerPoint</Application>
  <PresentationFormat>Szélesvásznú</PresentationFormat>
  <Paragraphs>81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Fazetta</vt:lpstr>
      <vt:lpstr>Hogyan nyerhet az Y és a Z generáció a XXI. században?</vt:lpstr>
      <vt:lpstr>Témák </vt:lpstr>
      <vt:lpstr>Mobilitás cél, vagy eszköz? </vt:lpstr>
      <vt:lpstr>Mi jellemző ma az Y és Z korosztályra?</vt:lpstr>
      <vt:lpstr>Y generációs prioritások</vt:lpstr>
      <vt:lpstr>Mire kell figyelnie a munkáltatóknak a jövőben? </vt:lpstr>
      <vt:lpstr>Mire kell figyelnie a munkáltatóknak a jövőben? 3T modell</vt:lpstr>
      <vt:lpstr>A negyedik „T”</vt:lpstr>
      <vt:lpstr>Mivel támogathatjuk a jelen és jövő nemzedékét? </vt:lpstr>
      <vt:lpstr>Nem jobb, nem rosszabb, Y generációs…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Hogyan nyerhet az Y és Z generáció a XXI. században?</dc:title>
  <dc:creator>Filáj Gábor</dc:creator>
  <cp:lastModifiedBy>Filáj Gábor</cp:lastModifiedBy>
  <cp:revision>9</cp:revision>
  <dcterms:created xsi:type="dcterms:W3CDTF">2015-12-02T13:06:30Z</dcterms:created>
  <dcterms:modified xsi:type="dcterms:W3CDTF">2016-03-21T10:47:02Z</dcterms:modified>
</cp:coreProperties>
</file>